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139" r:id="rId3"/>
    <p:sldId id="1167" r:id="rId4"/>
    <p:sldId id="1165" r:id="rId5"/>
    <p:sldId id="1170" r:id="rId6"/>
    <p:sldId id="1171" r:id="rId7"/>
    <p:sldId id="1172" r:id="rId8"/>
    <p:sldId id="1168"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1" autoAdjust="0"/>
    <p:restoredTop sz="80000" autoAdjust="0"/>
  </p:normalViewPr>
  <p:slideViewPr>
    <p:cSldViewPr>
      <p:cViewPr varScale="1">
        <p:scale>
          <a:sx n="192" d="100"/>
          <a:sy n="192" d="100"/>
        </p:scale>
        <p:origin x="25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3/4/22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87681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795442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54663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91776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577739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01308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Thessalonians 2:13-17</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38249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we ought always to give thanks to God for you, brothers beloved by the Lord, because God chose you as the firstfruits to be saved, through sanctification by the Spirit and belief in the truth.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this he called you through our gospel, so that you may obtain the glory of our Lord Jesus Christ.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then, brothers, stand firm and hold to the traditions that you were taught by us, either by our spoken word or by our letter.</a:t>
            </a:r>
            <a: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1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Now may our Lord Jesus Christ himself, and God our Father, who loved us and gave us eternal comfort and good hope through grace, </a:t>
            </a: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comfort your hearts and establish them in every good work and word.</a:t>
            </a:r>
            <a:r>
              <a:rPr lang="en-AU" sz="2600" dirty="0">
                <a:solidFill>
                  <a:schemeClr val="bg1"/>
                </a:solidFill>
              </a:rPr>
              <a:t> </a:t>
            </a:r>
            <a:endPar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2195737"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Contrast: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682952" y="677109"/>
            <a:ext cx="7770654"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But we ought always to give thanks to God for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you</a:t>
            </a:r>
            <a:r>
              <a:rPr lang="en-AU" dirty="0">
                <a:latin typeface="Comic Sans MS" panose="030F0902030302020204" pitchFamily="66" charset="0"/>
                <a:ea typeface="Times New Roman" panose="02020603050405020304" pitchFamily="18" charset="0"/>
                <a:cs typeface="Times New Roman" panose="02020603050405020304" pitchFamily="18" charset="0"/>
              </a:rPr>
              <a:t>, brothers beloved by the Lord, because God chose you as the firstfruits to be saved…</a:t>
            </a:r>
            <a:r>
              <a:rPr lang="en-AU" dirty="0"/>
              <a:t> </a:t>
            </a:r>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63688" y="0"/>
            <a:ext cx="7341691" cy="646331"/>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Those who will be deluded and worship the Man of Lawlessness (antichrist):</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love the truth (Gospel);  and </a:t>
            </a:r>
          </a:p>
        </p:txBody>
      </p:sp>
      <p:sp>
        <p:nvSpPr>
          <p:cNvPr id="14" name="TextBox 13">
            <a:extLst>
              <a:ext uri="{FF2B5EF4-FFF2-40B4-BE49-F238E27FC236}">
                <a16:creationId xmlns:a16="http://schemas.microsoft.com/office/drawing/2014/main" id="{2B274F1E-11EE-E944-8CAE-A639866B4A1C}"/>
              </a:ext>
            </a:extLst>
          </p:cNvPr>
          <p:cNvSpPr txBox="1"/>
          <p:nvPr/>
        </p:nvSpPr>
        <p:spPr>
          <a:xfrm>
            <a:off x="5508104" y="276999"/>
            <a:ext cx="32921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pleasure in unrighteousness</a:t>
            </a:r>
          </a:p>
        </p:txBody>
      </p:sp>
      <p:sp>
        <p:nvSpPr>
          <p:cNvPr id="17" name="TextBox 16">
            <a:extLst>
              <a:ext uri="{FF2B5EF4-FFF2-40B4-BE49-F238E27FC236}">
                <a16:creationId xmlns:a16="http://schemas.microsoft.com/office/drawing/2014/main" id="{262D2D2A-7BBB-6F4F-B2D2-7FEA23659A96}"/>
              </a:ext>
            </a:extLst>
          </p:cNvPr>
          <p:cNvSpPr txBox="1"/>
          <p:nvPr/>
        </p:nvSpPr>
        <p:spPr>
          <a:xfrm>
            <a:off x="0" y="1300290"/>
            <a:ext cx="909094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“beloved by the Lord” – Chosen to be saved</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 y="1546511"/>
            <a:ext cx="9116696"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chose to make known His Gospel to us so that we might be saved.</a:t>
            </a:r>
          </a:p>
        </p:txBody>
      </p:sp>
    </p:spTree>
    <p:extLst>
      <p:ext uri="{BB962C8B-B14F-4D97-AF65-F5344CB8AC3E}">
        <p14:creationId xmlns:p14="http://schemas.microsoft.com/office/powerpoint/2010/main" val="42566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6" grpId="0" animBg="1"/>
      <p:bldP spid="14"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7382B3A-3E88-B144-8478-192358E3B78E}"/>
              </a:ext>
            </a:extLst>
          </p:cNvPr>
          <p:cNvSpPr/>
          <p:nvPr/>
        </p:nvSpPr>
        <p:spPr>
          <a:xfrm>
            <a:off x="899592" y="0"/>
            <a:ext cx="7770654" cy="2031325"/>
          </a:xfrm>
          <a:prstGeom prst="rect">
            <a:avLst/>
          </a:prstGeom>
          <a:solidFill>
            <a:schemeClr val="bg1"/>
          </a:solidFill>
        </p:spPr>
        <p:txBody>
          <a:bodyPr wrap="square">
            <a:spAutoFit/>
          </a:bodyPr>
          <a:lstStyle/>
          <a:p>
            <a:r>
              <a:rPr lang="en-AU" u="sng" dirty="0">
                <a:latin typeface="Times New Roman" panose="02020603050405020304" pitchFamily="18" charset="0"/>
                <a:ea typeface="Batang" panose="02030600000101010101" pitchFamily="18" charset="-127"/>
              </a:rPr>
              <a:t>ESV</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because God chose you </a:t>
            </a:r>
            <a:r>
              <a:rPr lang="en-AU" dirty="0">
                <a:highlight>
                  <a:srgbClr val="FFFF00"/>
                </a:highlight>
                <a:latin typeface="Comic Sans MS" panose="030F0902030302020204" pitchFamily="66" charset="0"/>
                <a:ea typeface="Times New Roman" panose="02020603050405020304" pitchFamily="18" charset="0"/>
                <a:cs typeface="Times New Roman" panose="02020603050405020304" pitchFamily="18" charset="0"/>
              </a:rPr>
              <a:t>as the firstfruits</a:t>
            </a:r>
            <a:r>
              <a:rPr lang="en-AU" dirty="0">
                <a:latin typeface="Comic Sans MS" panose="030F0902030302020204" pitchFamily="66" charset="0"/>
                <a:ea typeface="Times New Roman" panose="02020603050405020304" pitchFamily="18" charset="0"/>
                <a:cs typeface="Times New Roman" panose="02020603050405020304" pitchFamily="18" charset="0"/>
              </a:rPr>
              <a:t> to be saved</a:t>
            </a:r>
            <a:endParaRPr lang="en-AU" dirty="0">
              <a:latin typeface="Times New Roman" panose="02020603050405020304" pitchFamily="18" charset="0"/>
              <a:ea typeface="Times New Roman" panose="02020603050405020304" pitchFamily="18" charset="0"/>
            </a:endParaRPr>
          </a:p>
          <a:p>
            <a:r>
              <a:rPr lang="en-AU" u="sng" dirty="0">
                <a:latin typeface="Times New Roman" panose="02020603050405020304" pitchFamily="18" charset="0"/>
                <a:ea typeface="Batang" panose="02030600000101010101" pitchFamily="18" charset="-127"/>
              </a:rPr>
              <a:t>KJV</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God hath </a:t>
            </a:r>
            <a:r>
              <a:rPr lang="en-AU" dirty="0">
                <a:highlight>
                  <a:srgbClr val="FF965E"/>
                </a:highlight>
                <a:latin typeface="Comic Sans MS" panose="030F0902030302020204" pitchFamily="66" charset="0"/>
                <a:ea typeface="Times New Roman" panose="02020603050405020304" pitchFamily="18" charset="0"/>
                <a:cs typeface="Times New Roman" panose="02020603050405020304" pitchFamily="18" charset="0"/>
              </a:rPr>
              <a:t>from the beginning</a:t>
            </a:r>
            <a:r>
              <a:rPr lang="en-AU" dirty="0">
                <a:latin typeface="Comic Sans MS" panose="030F0902030302020204" pitchFamily="66" charset="0"/>
                <a:ea typeface="Times New Roman" panose="02020603050405020304" pitchFamily="18" charset="0"/>
                <a:cs typeface="Times New Roman" panose="02020603050405020304" pitchFamily="18" charset="0"/>
              </a:rPr>
              <a:t>, chosen you to salvation</a:t>
            </a:r>
            <a:endParaRPr lang="en-AU" dirty="0">
              <a:latin typeface="Times New Roman" panose="02020603050405020304" pitchFamily="18" charset="0"/>
              <a:ea typeface="Times New Roman" panose="02020603050405020304" pitchFamily="18" charset="0"/>
            </a:endParaRPr>
          </a:p>
          <a:p>
            <a:r>
              <a:rPr lang="en-AU" u="sng" dirty="0">
                <a:latin typeface="Times New Roman" panose="02020603050405020304" pitchFamily="18" charset="0"/>
                <a:ea typeface="Batang" panose="02030600000101010101" pitchFamily="18" charset="-127"/>
              </a:rPr>
              <a:t>ASV</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God chose you </a:t>
            </a:r>
            <a:r>
              <a:rPr lang="en-AU" dirty="0">
                <a:highlight>
                  <a:srgbClr val="FF965E"/>
                </a:highlight>
                <a:latin typeface="Comic Sans MS" panose="030F0902030302020204" pitchFamily="66" charset="0"/>
                <a:ea typeface="Times New Roman" panose="02020603050405020304" pitchFamily="18" charset="0"/>
                <a:cs typeface="Times New Roman" panose="02020603050405020304" pitchFamily="18" charset="0"/>
              </a:rPr>
              <a:t>from the beginning</a:t>
            </a:r>
            <a:r>
              <a:rPr lang="en-AU" dirty="0">
                <a:latin typeface="Comic Sans MS" panose="030F0902030302020204" pitchFamily="66" charset="0"/>
                <a:ea typeface="Times New Roman" panose="02020603050405020304" pitchFamily="18" charset="0"/>
                <a:cs typeface="Times New Roman" panose="02020603050405020304" pitchFamily="18" charset="0"/>
              </a:rPr>
              <a:t>, unto salvation</a:t>
            </a:r>
            <a:endParaRPr lang="en-AU" dirty="0">
              <a:latin typeface="Times New Roman" panose="02020603050405020304" pitchFamily="18" charset="0"/>
              <a:ea typeface="Times New Roman" panose="02020603050405020304" pitchFamily="18" charset="0"/>
            </a:endParaRPr>
          </a:p>
          <a:p>
            <a:r>
              <a:rPr lang="en-AU" u="sng" dirty="0">
                <a:latin typeface="Times New Roman" panose="02020603050405020304" pitchFamily="18" charset="0"/>
                <a:ea typeface="Batang" panose="02030600000101010101" pitchFamily="18" charset="-127"/>
              </a:rPr>
              <a:t>RSV</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because God chose you </a:t>
            </a:r>
            <a:r>
              <a:rPr lang="en-AU" dirty="0">
                <a:highlight>
                  <a:srgbClr val="FF965E"/>
                </a:highlight>
                <a:latin typeface="Comic Sans MS" panose="030F0902030302020204" pitchFamily="66" charset="0"/>
                <a:ea typeface="Times New Roman" panose="02020603050405020304" pitchFamily="18" charset="0"/>
                <a:cs typeface="Times New Roman" panose="02020603050405020304" pitchFamily="18" charset="0"/>
              </a:rPr>
              <a:t>from the beginning</a:t>
            </a:r>
            <a:r>
              <a:rPr lang="en-AU" dirty="0">
                <a:latin typeface="Comic Sans MS" panose="030F0902030302020204" pitchFamily="66" charset="0"/>
                <a:ea typeface="Times New Roman" panose="02020603050405020304" pitchFamily="18" charset="0"/>
                <a:cs typeface="Times New Roman" panose="02020603050405020304" pitchFamily="18" charset="0"/>
              </a:rPr>
              <a:t> to be saved</a:t>
            </a:r>
            <a:endParaRPr lang="en-AU" dirty="0">
              <a:latin typeface="Times New Roman" panose="02020603050405020304" pitchFamily="18" charset="0"/>
              <a:ea typeface="Times New Roman" panose="02020603050405020304" pitchFamily="18" charset="0"/>
            </a:endParaRPr>
          </a:p>
          <a:p>
            <a:r>
              <a:rPr lang="en-AU" u="sng" dirty="0">
                <a:latin typeface="Times New Roman" panose="02020603050405020304" pitchFamily="18" charset="0"/>
                <a:ea typeface="Batang" panose="02030600000101010101" pitchFamily="18" charset="-127"/>
              </a:rPr>
              <a:t>NRSV</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because God chose you </a:t>
            </a:r>
            <a:r>
              <a:rPr lang="en-AU" dirty="0">
                <a:highlight>
                  <a:srgbClr val="FFFF00"/>
                </a:highlight>
                <a:latin typeface="Comic Sans MS" panose="030F0902030302020204" pitchFamily="66" charset="0"/>
                <a:ea typeface="Times New Roman" panose="02020603050405020304" pitchFamily="18" charset="0"/>
                <a:cs typeface="Times New Roman" panose="02020603050405020304" pitchFamily="18" charset="0"/>
              </a:rPr>
              <a:t>as the firstfruits</a:t>
            </a:r>
            <a:r>
              <a:rPr lang="en-AU" dirty="0">
                <a:latin typeface="Comic Sans MS" panose="030F0902030302020204" pitchFamily="66" charset="0"/>
                <a:ea typeface="Times New Roman" panose="02020603050405020304" pitchFamily="18" charset="0"/>
                <a:cs typeface="Times New Roman" panose="02020603050405020304" pitchFamily="18" charset="0"/>
              </a:rPr>
              <a:t> for salvation</a:t>
            </a:r>
            <a:endParaRPr lang="en-AU" dirty="0">
              <a:latin typeface="Times New Roman" panose="02020603050405020304" pitchFamily="18" charset="0"/>
              <a:ea typeface="Times New Roman" panose="02020603050405020304" pitchFamily="18" charset="0"/>
            </a:endParaRPr>
          </a:p>
          <a:p>
            <a:r>
              <a:rPr lang="en-AU" u="sng" dirty="0" err="1">
                <a:latin typeface="Times New Roman" panose="02020603050405020304" pitchFamily="18" charset="0"/>
                <a:ea typeface="Batang" panose="02030600000101010101" pitchFamily="18" charset="-127"/>
              </a:rPr>
              <a:t>NIVcurrent</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God chose you </a:t>
            </a:r>
            <a:r>
              <a:rPr lang="en-AU" dirty="0">
                <a:highlight>
                  <a:srgbClr val="FFFF00"/>
                </a:highlight>
                <a:latin typeface="Comic Sans MS" panose="030F0902030302020204" pitchFamily="66" charset="0"/>
                <a:ea typeface="Times New Roman" panose="02020603050405020304" pitchFamily="18" charset="0"/>
                <a:cs typeface="Times New Roman" panose="02020603050405020304" pitchFamily="18" charset="0"/>
              </a:rPr>
              <a:t>as firstfruits</a:t>
            </a:r>
            <a:r>
              <a:rPr lang="en-AU" dirty="0">
                <a:latin typeface="Comic Sans MS" panose="030F0902030302020204" pitchFamily="66" charset="0"/>
                <a:ea typeface="Times New Roman" panose="02020603050405020304" pitchFamily="18" charset="0"/>
                <a:cs typeface="Times New Roman" panose="02020603050405020304" pitchFamily="18" charset="0"/>
              </a:rPr>
              <a:t> to be saved</a:t>
            </a:r>
            <a:endParaRPr lang="en-AU" dirty="0">
              <a:latin typeface="Times New Roman" panose="02020603050405020304" pitchFamily="18" charset="0"/>
              <a:ea typeface="Times New Roman" panose="02020603050405020304" pitchFamily="18" charset="0"/>
            </a:endParaRPr>
          </a:p>
          <a:p>
            <a:r>
              <a:rPr lang="en-AU" u="sng" dirty="0">
                <a:latin typeface="Times New Roman" panose="02020603050405020304" pitchFamily="18" charset="0"/>
                <a:ea typeface="Batang" panose="02030600000101010101" pitchFamily="18" charset="-127"/>
              </a:rPr>
              <a:t>NIV1984</a:t>
            </a:r>
            <a:r>
              <a:rPr lang="en-AU" dirty="0">
                <a:latin typeface="Times New Roman" panose="02020603050405020304" pitchFamily="18" charset="0"/>
                <a:ea typeface="Batang" panose="02030600000101010101" pitchFamily="18" charset="-127"/>
              </a:rPr>
              <a:t>:  </a:t>
            </a:r>
            <a:r>
              <a:rPr lang="en-AU" dirty="0">
                <a:latin typeface="Comic Sans MS" panose="030F0902030302020204" pitchFamily="66" charset="0"/>
                <a:ea typeface="Times New Roman" panose="02020603050405020304" pitchFamily="18" charset="0"/>
                <a:cs typeface="Times New Roman" panose="02020603050405020304" pitchFamily="18" charset="0"/>
              </a:rPr>
              <a:t>because </a:t>
            </a:r>
            <a:r>
              <a:rPr lang="en-AU" dirty="0">
                <a:highlight>
                  <a:srgbClr val="FF965E"/>
                </a:highlight>
                <a:latin typeface="Comic Sans MS" panose="030F0902030302020204" pitchFamily="66" charset="0"/>
                <a:ea typeface="Times New Roman" panose="02020603050405020304" pitchFamily="18" charset="0"/>
                <a:cs typeface="Times New Roman" panose="02020603050405020304" pitchFamily="18" charset="0"/>
              </a:rPr>
              <a:t>from the beginning</a:t>
            </a:r>
            <a:r>
              <a:rPr lang="en-AU" dirty="0">
                <a:latin typeface="Comic Sans MS" panose="030F0902030302020204" pitchFamily="66" charset="0"/>
                <a:ea typeface="Times New Roman" panose="02020603050405020304" pitchFamily="18" charset="0"/>
                <a:cs typeface="Times New Roman" panose="02020603050405020304" pitchFamily="18" charset="0"/>
              </a:rPr>
              <a:t>, God chose you to be saved</a:t>
            </a:r>
            <a:endParaRPr lang="en-AU" dirty="0">
              <a:latin typeface="Times New Roman" panose="02020603050405020304" pitchFamily="18" charset="0"/>
              <a:ea typeface="Times New Roman" panose="02020603050405020304" pitchFamily="18" charset="0"/>
            </a:endParaRPr>
          </a:p>
        </p:txBody>
      </p:sp>
      <p:sp>
        <p:nvSpPr>
          <p:cNvPr id="17" name="TextBox 16">
            <a:extLst>
              <a:ext uri="{FF2B5EF4-FFF2-40B4-BE49-F238E27FC236}">
                <a16:creationId xmlns:a16="http://schemas.microsoft.com/office/drawing/2014/main" id="{262D2D2A-7BBB-6F4F-B2D2-7FEA23659A96}"/>
              </a:ext>
            </a:extLst>
          </p:cNvPr>
          <p:cNvSpPr txBox="1"/>
          <p:nvPr/>
        </p:nvSpPr>
        <p:spPr>
          <a:xfrm>
            <a:off x="239449" y="2672834"/>
            <a:ext cx="9090940" cy="923330"/>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ea typeface="Batang" panose="02030600000101010101" pitchFamily="18" charset="-127"/>
              </a:rPr>
              <a:t>Slightly different ancient Greek manuscripts.  </a:t>
            </a:r>
          </a:p>
          <a:p>
            <a:pPr marL="4763" indent="-4763"/>
            <a:r>
              <a:rPr lang="en-AU" dirty="0">
                <a:solidFill>
                  <a:schemeClr val="bg1"/>
                </a:solidFill>
                <a:latin typeface="Times New Roman" panose="02020603050405020304" pitchFamily="18" charset="0"/>
                <a:ea typeface="Batang" panose="02030600000101010101" pitchFamily="18" charset="-127"/>
              </a:rPr>
              <a:t>  </a:t>
            </a:r>
            <a:r>
              <a:rPr lang="en-AU" dirty="0" err="1">
                <a:solidFill>
                  <a:schemeClr val="bg1"/>
                </a:solidFill>
                <a:latin typeface="Times New Roman" panose="02020603050405020304" pitchFamily="18" charset="0"/>
                <a:ea typeface="Batang" panose="02030600000101010101" pitchFamily="18" charset="-127"/>
              </a:rPr>
              <a:t>ἀ</a:t>
            </a:r>
            <a:r>
              <a:rPr lang="en-AU" dirty="0">
                <a:solidFill>
                  <a:schemeClr val="bg1"/>
                </a:solidFill>
                <a:latin typeface="Times New Roman" panose="02020603050405020304" pitchFamily="18" charset="0"/>
                <a:ea typeface="Batang" panose="02030600000101010101" pitchFamily="18" charset="-127"/>
              </a:rPr>
              <a:t>πα</a:t>
            </a:r>
            <a:r>
              <a:rPr lang="en-AU" dirty="0" err="1">
                <a:solidFill>
                  <a:schemeClr val="bg1"/>
                </a:solidFill>
                <a:latin typeface="Times New Roman" panose="02020603050405020304" pitchFamily="18" charset="0"/>
                <a:ea typeface="Batang" panose="02030600000101010101" pitchFamily="18" charset="-127"/>
              </a:rPr>
              <a:t>ρχὴν</a:t>
            </a:r>
            <a:r>
              <a:rPr lang="en-AU" dirty="0">
                <a:solidFill>
                  <a:schemeClr val="bg1"/>
                </a:solidFill>
                <a:latin typeface="Times New Roman" panose="02020603050405020304" pitchFamily="18" charset="0"/>
                <a:ea typeface="Batang" panose="02030600000101010101" pitchFamily="18" charset="-127"/>
              </a:rPr>
              <a:t>      (</a:t>
            </a:r>
            <a:r>
              <a:rPr lang="en-AU" dirty="0" err="1">
                <a:solidFill>
                  <a:schemeClr val="bg1"/>
                </a:solidFill>
                <a:latin typeface="Times New Roman" panose="02020603050405020304" pitchFamily="18" charset="0"/>
                <a:ea typeface="Times New Roman" panose="02020603050405020304" pitchFamily="18" charset="0"/>
              </a:rPr>
              <a:t>aparchēn</a:t>
            </a:r>
            <a:r>
              <a:rPr lang="en-AU" dirty="0">
                <a:solidFill>
                  <a:schemeClr val="bg1"/>
                </a:solidFill>
                <a:latin typeface="Times New Roman" panose="02020603050405020304" pitchFamily="18" charset="0"/>
                <a:ea typeface="Batang" panose="02030600000101010101" pitchFamily="18" charset="-127"/>
              </a:rPr>
              <a:t>)     firstfruits</a:t>
            </a:r>
          </a:p>
          <a:p>
            <a:pPr marL="4763" indent="-4763"/>
            <a:r>
              <a:rPr lang="el-GR" dirty="0" err="1">
                <a:solidFill>
                  <a:schemeClr val="bg1"/>
                </a:solidFill>
                <a:latin typeface="Sirba GRK"/>
                <a:ea typeface="Times New Roman" panose="02020603050405020304" pitchFamily="18" charset="0"/>
                <a:cs typeface="Times New Roman" panose="02020603050405020304" pitchFamily="18" charset="0"/>
              </a:rPr>
              <a:t>ἀπʼ</a:t>
            </a:r>
            <a:r>
              <a:rPr lang="el-GR" dirty="0">
                <a:solidFill>
                  <a:schemeClr val="bg1"/>
                </a:solidFill>
                <a:latin typeface="Sirba GRK"/>
                <a:ea typeface="Times New Roman" panose="02020603050405020304" pitchFamily="18" charset="0"/>
                <a:cs typeface="Times New Roman" panose="02020603050405020304" pitchFamily="18" charset="0"/>
              </a:rPr>
              <a:t>  </a:t>
            </a:r>
            <a:r>
              <a:rPr lang="el-GR" dirty="0" err="1">
                <a:solidFill>
                  <a:schemeClr val="bg1"/>
                </a:solidFill>
                <a:latin typeface="Sirba GRK"/>
                <a:ea typeface="Times New Roman" panose="02020603050405020304" pitchFamily="18" charset="0"/>
                <a:cs typeface="Times New Roman" panose="02020603050405020304" pitchFamily="18" charset="0"/>
              </a:rPr>
              <a:t>ἀρχῆς</a:t>
            </a:r>
            <a:r>
              <a:rPr lang="en-AU" dirty="0">
                <a:solidFill>
                  <a:schemeClr val="bg1"/>
                </a:solidFill>
                <a:latin typeface="Times New Roman" panose="02020603050405020304" pitchFamily="18" charset="0"/>
                <a:ea typeface="Batang" panose="02030600000101010101" pitchFamily="18" charset="-127"/>
              </a:rPr>
              <a:t>   (</a:t>
            </a:r>
            <a:r>
              <a:rPr lang="en-AU" dirty="0" err="1">
                <a:solidFill>
                  <a:schemeClr val="bg1"/>
                </a:solidFill>
                <a:latin typeface="Times New Roman" panose="02020603050405020304" pitchFamily="18" charset="0"/>
                <a:ea typeface="Times New Roman" panose="02020603050405020304" pitchFamily="18" charset="0"/>
              </a:rPr>
              <a:t>apʼ</a:t>
            </a:r>
            <a:r>
              <a:rPr lang="en-AU" dirty="0">
                <a:solidFill>
                  <a:schemeClr val="bg1"/>
                </a:solidFill>
                <a:latin typeface="Times New Roman" panose="02020603050405020304" pitchFamily="18" charset="0"/>
                <a:ea typeface="Batang" panose="02030600000101010101" pitchFamily="18" charset="-127"/>
              </a:rPr>
              <a:t>  </a:t>
            </a:r>
            <a:r>
              <a:rPr lang="en-AU" dirty="0" err="1">
                <a:solidFill>
                  <a:schemeClr val="bg1"/>
                </a:solidFill>
                <a:latin typeface="Times New Roman" panose="02020603050405020304" pitchFamily="18" charset="0"/>
                <a:ea typeface="Times New Roman" panose="02020603050405020304" pitchFamily="18" charset="0"/>
              </a:rPr>
              <a:t>archēs</a:t>
            </a:r>
            <a:r>
              <a:rPr lang="en-AU" dirty="0">
                <a:solidFill>
                  <a:schemeClr val="bg1"/>
                </a:solidFill>
                <a:latin typeface="Times New Roman" panose="02020603050405020304" pitchFamily="18" charset="0"/>
                <a:ea typeface="Batang" panose="02030600000101010101" pitchFamily="18" charset="-127"/>
              </a:rPr>
              <a:t>)    from the beginning</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76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2195737"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Contrast: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682952" y="677109"/>
            <a:ext cx="7770654"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But we ought always to give thanks to God for you, brothers beloved by the Lord, because God chose you as the firstfruits to be saved</a:t>
            </a:r>
            <a:r>
              <a:rPr lang="en-AU" dirty="0"/>
              <a:t>, through </a:t>
            </a:r>
            <a:r>
              <a:rPr lang="en-AU" u="sng" dirty="0"/>
              <a:t>sanctification</a:t>
            </a:r>
            <a:r>
              <a:rPr lang="en-AU" dirty="0"/>
              <a:t> by the Spirit  and  </a:t>
            </a:r>
            <a:r>
              <a:rPr lang="en-AU" u="sng" dirty="0"/>
              <a:t>belief</a:t>
            </a:r>
            <a:r>
              <a:rPr lang="en-AU" dirty="0"/>
              <a:t> in the truth.  </a:t>
            </a:r>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63688" y="0"/>
            <a:ext cx="7341691" cy="646331"/>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Those who will be deluded and worship the Man of Lawlessness (antichrist):</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love the truth (Gospel);  and </a:t>
            </a:r>
          </a:p>
        </p:txBody>
      </p:sp>
      <p:sp>
        <p:nvSpPr>
          <p:cNvPr id="14" name="TextBox 13">
            <a:extLst>
              <a:ext uri="{FF2B5EF4-FFF2-40B4-BE49-F238E27FC236}">
                <a16:creationId xmlns:a16="http://schemas.microsoft.com/office/drawing/2014/main" id="{2B274F1E-11EE-E944-8CAE-A639866B4A1C}"/>
              </a:ext>
            </a:extLst>
          </p:cNvPr>
          <p:cNvSpPr txBox="1"/>
          <p:nvPr/>
        </p:nvSpPr>
        <p:spPr>
          <a:xfrm>
            <a:off x="5508104" y="276999"/>
            <a:ext cx="32921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pleasure in unrighteousness</a:t>
            </a:r>
          </a:p>
        </p:txBody>
      </p:sp>
      <p:sp>
        <p:nvSpPr>
          <p:cNvPr id="17" name="TextBox 16">
            <a:extLst>
              <a:ext uri="{FF2B5EF4-FFF2-40B4-BE49-F238E27FC236}">
                <a16:creationId xmlns:a16="http://schemas.microsoft.com/office/drawing/2014/main" id="{262D2D2A-7BBB-6F4F-B2D2-7FEA23659A96}"/>
              </a:ext>
            </a:extLst>
          </p:cNvPr>
          <p:cNvSpPr txBox="1"/>
          <p:nvPr/>
        </p:nvSpPr>
        <p:spPr>
          <a:xfrm>
            <a:off x="11822" y="1635226"/>
            <a:ext cx="909094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“beloved by the Lord” – Chosen to be saved</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1821" y="1881447"/>
            <a:ext cx="9116696"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chose to make known His Gospel to us so that we might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From the very beginning, God chose His to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“firstfruits” – Chosen to be set apart for God (to be holy)</a:t>
            </a:r>
          </a:p>
        </p:txBody>
      </p:sp>
    </p:spTree>
    <p:extLst>
      <p:ext uri="{BB962C8B-B14F-4D97-AF65-F5344CB8AC3E}">
        <p14:creationId xmlns:p14="http://schemas.microsoft.com/office/powerpoint/2010/main" val="348490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2195737"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Contrast: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682952" y="677109"/>
            <a:ext cx="7770654"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But we ought always to give thanks to God for you, brothers beloved by the Lord, because God chose you as the firstfruits to be saved</a:t>
            </a:r>
            <a:r>
              <a:rPr lang="en-AU" dirty="0"/>
              <a:t>, </a:t>
            </a:r>
            <a:r>
              <a:rPr lang="en-AU" dirty="0">
                <a:highlight>
                  <a:srgbClr val="FF965E"/>
                </a:highlight>
              </a:rPr>
              <a:t>through </a:t>
            </a:r>
            <a:r>
              <a:rPr lang="en-AU" u="sng" dirty="0">
                <a:highlight>
                  <a:srgbClr val="FF965E"/>
                </a:highlight>
              </a:rPr>
              <a:t>sanctification</a:t>
            </a:r>
            <a:r>
              <a:rPr lang="en-AU" dirty="0">
                <a:highlight>
                  <a:srgbClr val="FF965E"/>
                </a:highlight>
              </a:rPr>
              <a:t> by the Spirit</a:t>
            </a:r>
            <a:r>
              <a:rPr lang="en-AU" dirty="0"/>
              <a:t>  and  </a:t>
            </a:r>
            <a:r>
              <a:rPr lang="en-AU" u="sng" dirty="0">
                <a:highlight>
                  <a:srgbClr val="FFFF66"/>
                </a:highlight>
              </a:rPr>
              <a:t>belief</a:t>
            </a:r>
            <a:r>
              <a:rPr lang="en-AU" dirty="0">
                <a:highlight>
                  <a:srgbClr val="FFFF66"/>
                </a:highlight>
              </a:rPr>
              <a:t> in the truth</a:t>
            </a:r>
            <a:r>
              <a:rPr lang="en-AU" dirty="0"/>
              <a:t>.  </a:t>
            </a:r>
            <a:endParaRPr lang="en-AU"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63688" y="0"/>
            <a:ext cx="7341691" cy="646331"/>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Those who will be deluded and worship the Man of Lawlessness (antichrist):</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love the truth (Gospel);  and </a:t>
            </a:r>
          </a:p>
        </p:txBody>
      </p:sp>
      <p:sp>
        <p:nvSpPr>
          <p:cNvPr id="14" name="TextBox 13">
            <a:extLst>
              <a:ext uri="{FF2B5EF4-FFF2-40B4-BE49-F238E27FC236}">
                <a16:creationId xmlns:a16="http://schemas.microsoft.com/office/drawing/2014/main" id="{2B274F1E-11EE-E944-8CAE-A639866B4A1C}"/>
              </a:ext>
            </a:extLst>
          </p:cNvPr>
          <p:cNvSpPr txBox="1"/>
          <p:nvPr/>
        </p:nvSpPr>
        <p:spPr>
          <a:xfrm>
            <a:off x="5508104" y="276999"/>
            <a:ext cx="32921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pleasure in unrighteousness</a:t>
            </a:r>
          </a:p>
        </p:txBody>
      </p:sp>
      <p:sp>
        <p:nvSpPr>
          <p:cNvPr id="17" name="TextBox 16">
            <a:extLst>
              <a:ext uri="{FF2B5EF4-FFF2-40B4-BE49-F238E27FC236}">
                <a16:creationId xmlns:a16="http://schemas.microsoft.com/office/drawing/2014/main" id="{262D2D2A-7BBB-6F4F-B2D2-7FEA23659A96}"/>
              </a:ext>
            </a:extLst>
          </p:cNvPr>
          <p:cNvSpPr txBox="1"/>
          <p:nvPr/>
        </p:nvSpPr>
        <p:spPr>
          <a:xfrm>
            <a:off x="11822" y="1635226"/>
            <a:ext cx="9090940" cy="369332"/>
          </a:xfrm>
          <a:prstGeom prst="rect">
            <a:avLst/>
          </a:prstGeom>
          <a:noFill/>
          <a:ln>
            <a:noFill/>
          </a:ln>
        </p:spPr>
        <p:txBody>
          <a:bodyPr wrap="square" rtlCol="0">
            <a:spAutoFit/>
          </a:bodyPr>
          <a:lstStyle/>
          <a:p>
            <a:pPr marL="4763" indent="-4763"/>
            <a:r>
              <a:rPr lang="en-AU" b="1" dirty="0">
                <a:solidFill>
                  <a:srgbClr val="FFFF00"/>
                </a:solidFill>
                <a:latin typeface="Times New Roman" panose="02020603050405020304" pitchFamily="18" charset="0"/>
                <a:cs typeface="Times New Roman" panose="02020603050405020304" pitchFamily="18" charset="0"/>
              </a:rPr>
              <a:t>The “beloved by the Lord” – Chosen to be saved</a:t>
            </a:r>
          </a:p>
        </p:txBody>
      </p:sp>
      <p:sp>
        <p:nvSpPr>
          <p:cNvPr id="18" name="TextBox 17">
            <a:extLst>
              <a:ext uri="{FF2B5EF4-FFF2-40B4-BE49-F238E27FC236}">
                <a16:creationId xmlns:a16="http://schemas.microsoft.com/office/drawing/2014/main" id="{B31F7FC1-85C2-3E43-831F-1CF1D3B270C9}"/>
              </a:ext>
            </a:extLst>
          </p:cNvPr>
          <p:cNvSpPr txBox="1"/>
          <p:nvPr/>
        </p:nvSpPr>
        <p:spPr>
          <a:xfrm>
            <a:off x="11821" y="1881447"/>
            <a:ext cx="9116696"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chose to make known His Gospel to us so that we might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From the very beginning, God chose His to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“firstfruits” – Chosen to be set apart for God (to be holy)</a:t>
            </a:r>
          </a:p>
        </p:txBody>
      </p:sp>
      <p:sp>
        <p:nvSpPr>
          <p:cNvPr id="8" name="TextBox 7">
            <a:extLst>
              <a:ext uri="{FF2B5EF4-FFF2-40B4-BE49-F238E27FC236}">
                <a16:creationId xmlns:a16="http://schemas.microsoft.com/office/drawing/2014/main" id="{24D619BA-9A38-1847-A991-D0654AE6C62B}"/>
              </a:ext>
            </a:extLst>
          </p:cNvPr>
          <p:cNvSpPr txBox="1"/>
          <p:nvPr/>
        </p:nvSpPr>
        <p:spPr>
          <a:xfrm>
            <a:off x="246314" y="2888973"/>
            <a:ext cx="8553933" cy="1754326"/>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work of God, and the part that we humans play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Called by </a:t>
            </a:r>
            <a:r>
              <a:rPr lang="en-AU" u="sng" dirty="0">
                <a:solidFill>
                  <a:schemeClr val="bg1"/>
                </a:solidFill>
                <a:latin typeface="Times New Roman" panose="02020603050405020304" pitchFamily="18" charset="0"/>
                <a:cs typeface="Times New Roman" panose="02020603050405020304" pitchFamily="18" charset="0"/>
              </a:rPr>
              <a:t>God</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Sanctification (made holy by </a:t>
            </a:r>
            <a:r>
              <a:rPr lang="en-AU" u="sng" dirty="0">
                <a:solidFill>
                  <a:schemeClr val="bg1"/>
                </a:solidFill>
                <a:latin typeface="Times New Roman" panose="02020603050405020304" pitchFamily="18" charset="0"/>
                <a:cs typeface="Times New Roman" panose="02020603050405020304" pitchFamily="18" charset="0"/>
              </a:rPr>
              <a:t>Holy Spirit</a:t>
            </a:r>
            <a:r>
              <a:rPr lang="en-AU" dirty="0">
                <a:solidFill>
                  <a:schemeClr val="bg1"/>
                </a:solidFill>
                <a:latin typeface="Times New Roman" panose="02020603050405020304" pitchFamily="18" charset="0"/>
                <a:cs typeface="Times New Roman" panose="02020603050405020304" pitchFamily="18" charset="0"/>
              </a:rPr>
              <a:t>).  The saints becoming Holy, glorifies Jesus</a:t>
            </a:r>
          </a:p>
          <a:p>
            <a:pPr marL="177800" indent="-177800">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We</a:t>
            </a:r>
            <a:r>
              <a:rPr lang="en-AU" dirty="0">
                <a:solidFill>
                  <a:schemeClr val="bg1"/>
                </a:solidFill>
                <a:latin typeface="Times New Roman" panose="02020603050405020304" pitchFamily="18" charset="0"/>
                <a:cs typeface="Times New Roman" panose="02020603050405020304" pitchFamily="18" charset="0"/>
              </a:rPr>
              <a:t> Love the truth and believe in the truth</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pleasure to live in righteousness (glorifies Jesus)</a:t>
            </a:r>
          </a:p>
          <a:p>
            <a:pPr marL="177800" indent="-177800">
              <a:buFont typeface="Arial" panose="020B0604020202020204" pitchFamily="34" charset="0"/>
              <a:buChar char="•"/>
            </a:pP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88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2195737"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Contrast: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652661" y="3865612"/>
            <a:ext cx="7770654"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Arial" panose="020B0604020202020204" pitchFamily="34" charset="0"/>
              </a:rPr>
              <a:t>15 </a:t>
            </a:r>
            <a:r>
              <a:rPr lang="en-AU" dirty="0">
                <a:latin typeface="Comic Sans MS" panose="030F0902030302020204" pitchFamily="66" charset="0"/>
                <a:ea typeface="Arial" panose="020B0604020202020204" pitchFamily="34" charset="0"/>
              </a:rPr>
              <a:t>So then, brothers, stand firm and hold to the traditions that you were taught by us, either by our spoken word or by our letter.</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63688" y="0"/>
            <a:ext cx="7341691" cy="646331"/>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Those who will be deluded and worship the Man of Lawlessness (antichrist):</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love the truth (Gospel);  and </a:t>
            </a:r>
          </a:p>
        </p:txBody>
      </p:sp>
      <p:sp>
        <p:nvSpPr>
          <p:cNvPr id="14" name="TextBox 13">
            <a:extLst>
              <a:ext uri="{FF2B5EF4-FFF2-40B4-BE49-F238E27FC236}">
                <a16:creationId xmlns:a16="http://schemas.microsoft.com/office/drawing/2014/main" id="{2B274F1E-11EE-E944-8CAE-A639866B4A1C}"/>
              </a:ext>
            </a:extLst>
          </p:cNvPr>
          <p:cNvSpPr txBox="1"/>
          <p:nvPr/>
        </p:nvSpPr>
        <p:spPr>
          <a:xfrm>
            <a:off x="5508104" y="276999"/>
            <a:ext cx="32921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pleasure in unrighteousness</a:t>
            </a:r>
          </a:p>
        </p:txBody>
      </p:sp>
      <p:sp>
        <p:nvSpPr>
          <p:cNvPr id="17" name="TextBox 16">
            <a:extLst>
              <a:ext uri="{FF2B5EF4-FFF2-40B4-BE49-F238E27FC236}">
                <a16:creationId xmlns:a16="http://schemas.microsoft.com/office/drawing/2014/main" id="{262D2D2A-7BBB-6F4F-B2D2-7FEA23659A96}"/>
              </a:ext>
            </a:extLst>
          </p:cNvPr>
          <p:cNvSpPr txBox="1"/>
          <p:nvPr/>
        </p:nvSpPr>
        <p:spPr>
          <a:xfrm>
            <a:off x="26530" y="693708"/>
            <a:ext cx="9090940" cy="369332"/>
          </a:xfrm>
          <a:prstGeom prst="rect">
            <a:avLst/>
          </a:prstGeom>
          <a:noFill/>
          <a:ln>
            <a:noFill/>
          </a:ln>
        </p:spPr>
        <p:txBody>
          <a:bodyPr wrap="square" rtlCol="0">
            <a:spAutoFit/>
          </a:bodyPr>
          <a:lstStyle/>
          <a:p>
            <a:pPr marL="4763" indent="-4763"/>
            <a:r>
              <a:rPr lang="en-AU" b="1" dirty="0">
                <a:solidFill>
                  <a:srgbClr val="FFFF00"/>
                </a:solidFill>
                <a:latin typeface="Times New Roman" panose="02020603050405020304" pitchFamily="18" charset="0"/>
                <a:cs typeface="Times New Roman" panose="02020603050405020304" pitchFamily="18" charset="0"/>
              </a:rPr>
              <a:t>The “beloved by the Lord” – Chosen to be saved</a:t>
            </a:r>
          </a:p>
        </p:txBody>
      </p:sp>
      <p:sp>
        <p:nvSpPr>
          <p:cNvPr id="18" name="TextBox 17">
            <a:extLst>
              <a:ext uri="{FF2B5EF4-FFF2-40B4-BE49-F238E27FC236}">
                <a16:creationId xmlns:a16="http://schemas.microsoft.com/office/drawing/2014/main" id="{B31F7FC1-85C2-3E43-831F-1CF1D3B270C9}"/>
              </a:ext>
            </a:extLst>
          </p:cNvPr>
          <p:cNvSpPr txBox="1"/>
          <p:nvPr/>
        </p:nvSpPr>
        <p:spPr>
          <a:xfrm>
            <a:off x="26529" y="939929"/>
            <a:ext cx="9116696"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chose to make known His Gospel to us so that we might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From the very beginning, God chose His to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“firstfruits” – Chosen to be set apart for God (to be holy)</a:t>
            </a:r>
          </a:p>
        </p:txBody>
      </p:sp>
      <p:sp>
        <p:nvSpPr>
          <p:cNvPr id="8" name="TextBox 7">
            <a:extLst>
              <a:ext uri="{FF2B5EF4-FFF2-40B4-BE49-F238E27FC236}">
                <a16:creationId xmlns:a16="http://schemas.microsoft.com/office/drawing/2014/main" id="{24D619BA-9A38-1847-A991-D0654AE6C62B}"/>
              </a:ext>
            </a:extLst>
          </p:cNvPr>
          <p:cNvSpPr txBox="1"/>
          <p:nvPr/>
        </p:nvSpPr>
        <p:spPr>
          <a:xfrm>
            <a:off x="261022" y="1947455"/>
            <a:ext cx="8553933" cy="1754326"/>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work of God, and the part that we humans play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Called by </a:t>
            </a:r>
            <a:r>
              <a:rPr lang="en-AU" u="sng" dirty="0">
                <a:solidFill>
                  <a:schemeClr val="bg1"/>
                </a:solidFill>
                <a:latin typeface="Times New Roman" panose="02020603050405020304" pitchFamily="18" charset="0"/>
                <a:cs typeface="Times New Roman" panose="02020603050405020304" pitchFamily="18" charset="0"/>
              </a:rPr>
              <a:t>God</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Sanctification (made holy by </a:t>
            </a:r>
            <a:r>
              <a:rPr lang="en-AU" u="sng" dirty="0">
                <a:solidFill>
                  <a:schemeClr val="bg1"/>
                </a:solidFill>
                <a:latin typeface="Times New Roman" panose="02020603050405020304" pitchFamily="18" charset="0"/>
                <a:cs typeface="Times New Roman" panose="02020603050405020304" pitchFamily="18" charset="0"/>
              </a:rPr>
              <a:t>Holy Spirit</a:t>
            </a:r>
            <a:r>
              <a:rPr lang="en-AU" dirty="0">
                <a:solidFill>
                  <a:schemeClr val="bg1"/>
                </a:solidFill>
                <a:latin typeface="Times New Roman" panose="02020603050405020304" pitchFamily="18" charset="0"/>
                <a:cs typeface="Times New Roman" panose="02020603050405020304" pitchFamily="18" charset="0"/>
              </a:rPr>
              <a:t>).  The saints becoming Holy, glorifies Jesus</a:t>
            </a:r>
          </a:p>
          <a:p>
            <a:pPr marL="177800" indent="-177800">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We</a:t>
            </a:r>
            <a:r>
              <a:rPr lang="en-AU" dirty="0">
                <a:solidFill>
                  <a:schemeClr val="bg1"/>
                </a:solidFill>
                <a:latin typeface="Times New Roman" panose="02020603050405020304" pitchFamily="18" charset="0"/>
                <a:cs typeface="Times New Roman" panose="02020603050405020304" pitchFamily="18" charset="0"/>
              </a:rPr>
              <a:t> Love the truth and believe in the truth</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pleasure to live in righteousness (glorifies Jesus)</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Hold fast to the teaching of the Apostles</a:t>
            </a:r>
          </a:p>
        </p:txBody>
      </p:sp>
    </p:spTree>
    <p:extLst>
      <p:ext uri="{BB962C8B-B14F-4D97-AF65-F5344CB8AC3E}">
        <p14:creationId xmlns:p14="http://schemas.microsoft.com/office/powerpoint/2010/main" val="103117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 y="0"/>
            <a:ext cx="2195737"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Contrast:</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5" name="Rectangle 34">
            <a:extLst>
              <a:ext uri="{FF2B5EF4-FFF2-40B4-BE49-F238E27FC236}">
                <a16:creationId xmlns:a16="http://schemas.microsoft.com/office/drawing/2014/main" id="{A7382B3A-3E88-B144-8478-192358E3B78E}"/>
              </a:ext>
            </a:extLst>
          </p:cNvPr>
          <p:cNvSpPr/>
          <p:nvPr/>
        </p:nvSpPr>
        <p:spPr>
          <a:xfrm>
            <a:off x="539552" y="3785977"/>
            <a:ext cx="7895122"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Now may our Lord Jesus Christ himself, and God our Father, who loved us and gave us eternal comfort and good hope through grace,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comfort your hearts and establish them in every good work and word.</a:t>
            </a:r>
            <a:r>
              <a:rPr lang="en-AU" dirty="0"/>
              <a:t> </a:t>
            </a:r>
            <a:endParaRPr lang="en-AU" dirty="0">
              <a:latin typeface="Comic Sans MS" panose="030F0902030302020204" pitchFamily="66" charset="0"/>
              <a:ea typeface="Times New Roman" panose="02020603050405020304" pitchFamily="18" charset="0"/>
            </a:endParaRPr>
          </a:p>
        </p:txBody>
      </p:sp>
      <p:sp>
        <p:nvSpPr>
          <p:cNvPr id="6" name="TextBox 5">
            <a:extLst>
              <a:ext uri="{FF2B5EF4-FFF2-40B4-BE49-F238E27FC236}">
                <a16:creationId xmlns:a16="http://schemas.microsoft.com/office/drawing/2014/main" id="{67A84375-E7A0-CE4A-8B61-1B281007F1AD}"/>
              </a:ext>
            </a:extLst>
          </p:cNvPr>
          <p:cNvSpPr txBox="1"/>
          <p:nvPr/>
        </p:nvSpPr>
        <p:spPr>
          <a:xfrm>
            <a:off x="1763688" y="0"/>
            <a:ext cx="7341691" cy="646331"/>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Those who will be deluded and worship the Man of Lawlessness (antichrist):</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love the truth (Gospel);  and </a:t>
            </a:r>
          </a:p>
        </p:txBody>
      </p:sp>
      <p:sp>
        <p:nvSpPr>
          <p:cNvPr id="14" name="TextBox 13">
            <a:extLst>
              <a:ext uri="{FF2B5EF4-FFF2-40B4-BE49-F238E27FC236}">
                <a16:creationId xmlns:a16="http://schemas.microsoft.com/office/drawing/2014/main" id="{2B274F1E-11EE-E944-8CAE-A639866B4A1C}"/>
              </a:ext>
            </a:extLst>
          </p:cNvPr>
          <p:cNvSpPr txBox="1"/>
          <p:nvPr/>
        </p:nvSpPr>
        <p:spPr>
          <a:xfrm>
            <a:off x="5508104" y="276999"/>
            <a:ext cx="329214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pleasure in unrighteousness</a:t>
            </a:r>
          </a:p>
        </p:txBody>
      </p:sp>
      <p:sp>
        <p:nvSpPr>
          <p:cNvPr id="17" name="TextBox 16">
            <a:extLst>
              <a:ext uri="{FF2B5EF4-FFF2-40B4-BE49-F238E27FC236}">
                <a16:creationId xmlns:a16="http://schemas.microsoft.com/office/drawing/2014/main" id="{262D2D2A-7BBB-6F4F-B2D2-7FEA23659A96}"/>
              </a:ext>
            </a:extLst>
          </p:cNvPr>
          <p:cNvSpPr txBox="1"/>
          <p:nvPr/>
        </p:nvSpPr>
        <p:spPr>
          <a:xfrm>
            <a:off x="26530" y="693708"/>
            <a:ext cx="9090940" cy="369332"/>
          </a:xfrm>
          <a:prstGeom prst="rect">
            <a:avLst/>
          </a:prstGeom>
          <a:noFill/>
          <a:ln>
            <a:noFill/>
          </a:ln>
        </p:spPr>
        <p:txBody>
          <a:bodyPr wrap="square" rtlCol="0">
            <a:spAutoFit/>
          </a:bodyPr>
          <a:lstStyle/>
          <a:p>
            <a:pPr marL="4763" indent="-4763"/>
            <a:r>
              <a:rPr lang="en-AU" b="1" dirty="0">
                <a:solidFill>
                  <a:srgbClr val="FFFF00"/>
                </a:solidFill>
                <a:latin typeface="Times New Roman" panose="02020603050405020304" pitchFamily="18" charset="0"/>
                <a:cs typeface="Times New Roman" panose="02020603050405020304" pitchFamily="18" charset="0"/>
              </a:rPr>
              <a:t>The “beloved by the Lord” – Chosen to be saved</a:t>
            </a:r>
          </a:p>
        </p:txBody>
      </p:sp>
      <p:sp>
        <p:nvSpPr>
          <p:cNvPr id="18" name="TextBox 17">
            <a:extLst>
              <a:ext uri="{FF2B5EF4-FFF2-40B4-BE49-F238E27FC236}">
                <a16:creationId xmlns:a16="http://schemas.microsoft.com/office/drawing/2014/main" id="{B31F7FC1-85C2-3E43-831F-1CF1D3B270C9}"/>
              </a:ext>
            </a:extLst>
          </p:cNvPr>
          <p:cNvSpPr txBox="1"/>
          <p:nvPr/>
        </p:nvSpPr>
        <p:spPr>
          <a:xfrm>
            <a:off x="26529" y="939929"/>
            <a:ext cx="9116696"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chose to make known His Gospel to us so that we might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From the very beginning, God chose His to be saved.</a:t>
            </a:r>
          </a:p>
          <a:p>
            <a:pPr marL="800100" lvl="1" indent="-342900">
              <a:buFont typeface="+mj-lt"/>
              <a:buAutoNum type="alphaLcParenR"/>
            </a:pPr>
            <a:r>
              <a:rPr lang="en-AU" dirty="0">
                <a:solidFill>
                  <a:schemeClr val="bg1"/>
                </a:solidFill>
                <a:latin typeface="Times New Roman" panose="02020603050405020304" pitchFamily="18" charset="0"/>
                <a:cs typeface="Times New Roman" panose="02020603050405020304" pitchFamily="18" charset="0"/>
              </a:rPr>
              <a:t>“firstfruits” – Chosen to be set apart for God (to be holy)</a:t>
            </a:r>
          </a:p>
        </p:txBody>
      </p:sp>
      <p:sp>
        <p:nvSpPr>
          <p:cNvPr id="8" name="TextBox 7">
            <a:extLst>
              <a:ext uri="{FF2B5EF4-FFF2-40B4-BE49-F238E27FC236}">
                <a16:creationId xmlns:a16="http://schemas.microsoft.com/office/drawing/2014/main" id="{24D619BA-9A38-1847-A991-D0654AE6C62B}"/>
              </a:ext>
            </a:extLst>
          </p:cNvPr>
          <p:cNvSpPr txBox="1"/>
          <p:nvPr/>
        </p:nvSpPr>
        <p:spPr>
          <a:xfrm>
            <a:off x="261022" y="1947455"/>
            <a:ext cx="8553933" cy="1754326"/>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work of God, and the part that we humans play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Called by </a:t>
            </a:r>
            <a:r>
              <a:rPr lang="en-AU" u="sng" dirty="0">
                <a:solidFill>
                  <a:schemeClr val="bg1"/>
                </a:solidFill>
                <a:latin typeface="Times New Roman" panose="02020603050405020304" pitchFamily="18" charset="0"/>
                <a:cs typeface="Times New Roman" panose="02020603050405020304" pitchFamily="18" charset="0"/>
              </a:rPr>
              <a:t>God</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Sanctification (made holy by </a:t>
            </a:r>
            <a:r>
              <a:rPr lang="en-AU" u="sng" dirty="0">
                <a:solidFill>
                  <a:schemeClr val="bg1"/>
                </a:solidFill>
                <a:latin typeface="Times New Roman" panose="02020603050405020304" pitchFamily="18" charset="0"/>
                <a:cs typeface="Times New Roman" panose="02020603050405020304" pitchFamily="18" charset="0"/>
              </a:rPr>
              <a:t>Holy Spirit</a:t>
            </a:r>
            <a:r>
              <a:rPr lang="en-AU" dirty="0">
                <a:solidFill>
                  <a:schemeClr val="bg1"/>
                </a:solidFill>
                <a:latin typeface="Times New Roman" panose="02020603050405020304" pitchFamily="18" charset="0"/>
                <a:cs typeface="Times New Roman" panose="02020603050405020304" pitchFamily="18" charset="0"/>
              </a:rPr>
              <a:t>).  The saints becoming Holy, glorifies Jesus</a:t>
            </a:r>
          </a:p>
          <a:p>
            <a:pPr marL="177800" indent="-177800">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We</a:t>
            </a:r>
            <a:r>
              <a:rPr lang="en-AU" dirty="0">
                <a:solidFill>
                  <a:schemeClr val="bg1"/>
                </a:solidFill>
                <a:latin typeface="Times New Roman" panose="02020603050405020304" pitchFamily="18" charset="0"/>
                <a:cs typeface="Times New Roman" panose="02020603050405020304" pitchFamily="18" charset="0"/>
              </a:rPr>
              <a:t> Love the truth and believe in the truth</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pleasure to live in righteousness (glorifies Jesus)</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Hold fast to the teaching of the Apostles</a:t>
            </a:r>
          </a:p>
        </p:txBody>
      </p:sp>
      <p:sp>
        <p:nvSpPr>
          <p:cNvPr id="9" name="TextBox 8">
            <a:extLst>
              <a:ext uri="{FF2B5EF4-FFF2-40B4-BE49-F238E27FC236}">
                <a16:creationId xmlns:a16="http://schemas.microsoft.com/office/drawing/2014/main" id="{E412B624-7EAE-D449-A05F-42467A060E7B}"/>
              </a:ext>
            </a:extLst>
          </p:cNvPr>
          <p:cNvSpPr txBox="1"/>
          <p:nvPr/>
        </p:nvSpPr>
        <p:spPr>
          <a:xfrm>
            <a:off x="26529" y="4780285"/>
            <a:ext cx="9116696"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gives comfort as we suffer for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establishes us into His work</a:t>
            </a:r>
          </a:p>
        </p:txBody>
      </p:sp>
      <p:sp>
        <p:nvSpPr>
          <p:cNvPr id="10" name="TextBox 9">
            <a:extLst>
              <a:ext uri="{FF2B5EF4-FFF2-40B4-BE49-F238E27FC236}">
                <a16:creationId xmlns:a16="http://schemas.microsoft.com/office/drawing/2014/main" id="{15E8AFD0-F661-D846-A8C9-6B6C636AB6B2}"/>
              </a:ext>
            </a:extLst>
          </p:cNvPr>
          <p:cNvSpPr txBox="1"/>
          <p:nvPr/>
        </p:nvSpPr>
        <p:spPr>
          <a:xfrm>
            <a:off x="5364088" y="4765955"/>
            <a:ext cx="2319874" cy="923330"/>
          </a:xfrm>
          <a:prstGeom prst="rect">
            <a:avLst/>
          </a:prstGeom>
          <a:noFill/>
          <a:ln>
            <a:solidFill>
              <a:srgbClr val="FFFF00"/>
            </a:solid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We believe the truth;</a:t>
            </a:r>
          </a:p>
          <a:p>
            <a:pPr marL="4763" indent="-4763"/>
            <a:r>
              <a:rPr lang="en-AU" dirty="0">
                <a:solidFill>
                  <a:srgbClr val="FFFF00"/>
                </a:solidFill>
                <a:latin typeface="Times New Roman" panose="02020603050405020304" pitchFamily="18" charset="0"/>
                <a:cs typeface="Times New Roman" panose="02020603050405020304" pitchFamily="18" charset="0"/>
              </a:rPr>
              <a:t>We live the truth;</a:t>
            </a:r>
          </a:p>
          <a:p>
            <a:pPr marL="4763" indent="-4763"/>
            <a:r>
              <a:rPr lang="en-AU" dirty="0">
                <a:solidFill>
                  <a:srgbClr val="FFFF00"/>
                </a:solidFill>
                <a:latin typeface="Times New Roman" panose="02020603050405020304" pitchFamily="18" charset="0"/>
                <a:cs typeface="Times New Roman" panose="02020603050405020304" pitchFamily="18" charset="0"/>
              </a:rPr>
              <a:t>We preach the truth</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135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143562</TotalTime>
  <Words>1022</Words>
  <Application>Microsoft Macintosh PowerPoint</Application>
  <PresentationFormat>On-screen Show (16:10)</PresentationFormat>
  <Paragraphs>91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Comic Sans MS</vt:lpstr>
      <vt:lpstr>Sirba GRK</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2363</cp:revision>
  <cp:lastPrinted>2022-03-04T05:12:01Z</cp:lastPrinted>
  <dcterms:created xsi:type="dcterms:W3CDTF">2016-11-04T06:28:01Z</dcterms:created>
  <dcterms:modified xsi:type="dcterms:W3CDTF">2022-03-04T05:15:15Z</dcterms:modified>
</cp:coreProperties>
</file>